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384" r:id="rId3"/>
  </p:sldIdLst>
  <p:sldSz cx="42808525" cy="30243463"/>
  <p:notesSz cx="6858000" cy="9144000"/>
  <p:defaultTextStyle>
    <a:defPPr>
      <a:defRPr lang="de-DE"/>
    </a:defPPr>
    <a:lvl1pPr marL="0" algn="l" defTabSz="417432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164" algn="l" defTabSz="417432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327" algn="l" defTabSz="417432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491" algn="l" defTabSz="417432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8655" algn="l" defTabSz="417432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5819" algn="l" defTabSz="417432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2982" algn="l" defTabSz="417432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146" algn="l" defTabSz="417432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7310" algn="l" defTabSz="417432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619" userDrawn="1">
          <p15:clr>
            <a:srgbClr val="A4A3A4"/>
          </p15:clr>
        </p15:guide>
        <p15:guide id="3" orient="horz" pos="95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D23"/>
    <a:srgbClr val="0187CA"/>
    <a:srgbClr val="953735"/>
    <a:srgbClr val="FFFDA9"/>
    <a:srgbClr val="E0E41A"/>
    <a:srgbClr val="DDDB81"/>
    <a:srgbClr val="71AB41"/>
    <a:srgbClr val="6F6F6F"/>
    <a:srgbClr val="00B0F0"/>
    <a:srgbClr val="008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9"/>
    <p:restoredTop sz="86424"/>
  </p:normalViewPr>
  <p:slideViewPr>
    <p:cSldViewPr>
      <p:cViewPr varScale="1">
        <p:scale>
          <a:sx n="26" d="100"/>
          <a:sy n="26" d="100"/>
        </p:scale>
        <p:origin x="1992" y="162"/>
      </p:cViewPr>
      <p:guideLst>
        <p:guide pos="13619"/>
        <p:guide orient="horz" pos="95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09" d="100"/>
          <a:sy n="109" d="100"/>
        </p:scale>
        <p:origin x="23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5ED51-835A-4926-A974-411F8104E783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685800"/>
            <a:ext cx="485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CC22B-7148-40F7-B547-910263060F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523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10640" y="9395078"/>
            <a:ext cx="36387247" cy="648274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21280" y="17137962"/>
            <a:ext cx="29965967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1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8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5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2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0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7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1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770" y="21170425"/>
            <a:ext cx="25685115" cy="2499288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90770" y="2702310"/>
            <a:ext cx="25685115" cy="18146078"/>
          </a:xfrm>
        </p:spPr>
        <p:txBody>
          <a:bodyPr/>
          <a:lstStyle>
            <a:lvl1pPr marL="0" indent="0">
              <a:buNone/>
              <a:defRPr sz="14600"/>
            </a:lvl1pPr>
            <a:lvl2pPr marL="2087164" indent="0">
              <a:buNone/>
              <a:defRPr sz="12800"/>
            </a:lvl2pPr>
            <a:lvl3pPr marL="4174327" indent="0">
              <a:buNone/>
              <a:defRPr sz="11000"/>
            </a:lvl3pPr>
            <a:lvl4pPr marL="6261491" indent="0">
              <a:buNone/>
              <a:defRPr sz="9100"/>
            </a:lvl4pPr>
            <a:lvl5pPr marL="8348655" indent="0">
              <a:buNone/>
              <a:defRPr sz="9100"/>
            </a:lvl5pPr>
            <a:lvl6pPr marL="10435819" indent="0">
              <a:buNone/>
              <a:defRPr sz="9100"/>
            </a:lvl6pPr>
            <a:lvl7pPr marL="12522982" indent="0">
              <a:buNone/>
              <a:defRPr sz="9100"/>
            </a:lvl7pPr>
            <a:lvl8pPr marL="14610146" indent="0">
              <a:buNone/>
              <a:defRPr sz="9100"/>
            </a:lvl8pPr>
            <a:lvl9pPr marL="16697310" indent="0">
              <a:buNone/>
              <a:defRPr sz="91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0770" y="23669713"/>
            <a:ext cx="25685115" cy="3549404"/>
          </a:xfrm>
        </p:spPr>
        <p:txBody>
          <a:bodyPr/>
          <a:lstStyle>
            <a:lvl1pPr marL="0" indent="0">
              <a:buNone/>
              <a:defRPr sz="6400"/>
            </a:lvl1pPr>
            <a:lvl2pPr marL="2087164" indent="0">
              <a:buNone/>
              <a:defRPr sz="5500"/>
            </a:lvl2pPr>
            <a:lvl3pPr marL="4174327" indent="0">
              <a:buNone/>
              <a:defRPr sz="4600"/>
            </a:lvl3pPr>
            <a:lvl4pPr marL="6261491" indent="0">
              <a:buNone/>
              <a:defRPr sz="4100"/>
            </a:lvl4pPr>
            <a:lvl5pPr marL="8348655" indent="0">
              <a:buNone/>
              <a:defRPr sz="4100"/>
            </a:lvl5pPr>
            <a:lvl6pPr marL="10435819" indent="0">
              <a:buNone/>
              <a:defRPr sz="4100"/>
            </a:lvl6pPr>
            <a:lvl7pPr marL="12522982" indent="0">
              <a:buNone/>
              <a:defRPr sz="4100"/>
            </a:lvl7pPr>
            <a:lvl8pPr marL="14610146" indent="0">
              <a:buNone/>
              <a:defRPr sz="4100"/>
            </a:lvl8pPr>
            <a:lvl9pPr marL="16697310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331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460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1036182" y="1211143"/>
            <a:ext cx="9631918" cy="2580495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40426" y="1211143"/>
            <a:ext cx="28182279" cy="2580495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1498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51463" y="4949825"/>
            <a:ext cx="32105600" cy="10528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51463" y="15884525"/>
            <a:ext cx="32105600" cy="73025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60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791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1000" y="7540625"/>
            <a:ext cx="36922075" cy="12579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21000" y="20239038"/>
            <a:ext cx="36922075" cy="66167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348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43225" y="8050213"/>
            <a:ext cx="18384838" cy="191897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480463" y="8050213"/>
            <a:ext cx="18384837" cy="191897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475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47988" y="1609725"/>
            <a:ext cx="36923662" cy="58467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47988" y="7413625"/>
            <a:ext cx="18110200" cy="36337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947988" y="11047413"/>
            <a:ext cx="18110200" cy="1624806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672550" y="7413625"/>
            <a:ext cx="18199100" cy="36337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672550" y="11047413"/>
            <a:ext cx="18199100" cy="1624806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83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893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59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3953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47988" y="2016125"/>
            <a:ext cx="13808075" cy="70564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199100" y="4354513"/>
            <a:ext cx="21672550" cy="21493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47988" y="9072563"/>
            <a:ext cx="13808075" cy="168100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422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47988" y="2016125"/>
            <a:ext cx="13808075" cy="70564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199100" y="4354513"/>
            <a:ext cx="21672550" cy="21493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47988" y="9072563"/>
            <a:ext cx="13808075" cy="168100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085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8868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0635575" y="1609725"/>
            <a:ext cx="9229725" cy="2563018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2943225" y="1609725"/>
            <a:ext cx="27539950" cy="2563018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82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58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81578" y="19434228"/>
            <a:ext cx="36387247" cy="6006688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81578" y="12818472"/>
            <a:ext cx="36387247" cy="66157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16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32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14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865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58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298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01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731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850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40427" y="7056810"/>
            <a:ext cx="18907098" cy="1995928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761002" y="7056810"/>
            <a:ext cx="18907098" cy="1995928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302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6" y="6769778"/>
            <a:ext cx="18914533" cy="282132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164" indent="0">
              <a:buNone/>
              <a:defRPr sz="9100" b="1"/>
            </a:lvl2pPr>
            <a:lvl3pPr marL="4174327" indent="0">
              <a:buNone/>
              <a:defRPr sz="8200" b="1"/>
            </a:lvl3pPr>
            <a:lvl4pPr marL="6261491" indent="0">
              <a:buNone/>
              <a:defRPr sz="7300" b="1"/>
            </a:lvl4pPr>
            <a:lvl5pPr marL="8348655" indent="0">
              <a:buNone/>
              <a:defRPr sz="7300" b="1"/>
            </a:lvl5pPr>
            <a:lvl6pPr marL="10435819" indent="0">
              <a:buNone/>
              <a:defRPr sz="7300" b="1"/>
            </a:lvl6pPr>
            <a:lvl7pPr marL="12522982" indent="0">
              <a:buNone/>
              <a:defRPr sz="7300" b="1"/>
            </a:lvl7pPr>
            <a:lvl8pPr marL="14610146" indent="0">
              <a:buNone/>
              <a:defRPr sz="7300" b="1"/>
            </a:lvl8pPr>
            <a:lvl9pPr marL="16697310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40426" y="9591098"/>
            <a:ext cx="18914533" cy="1742499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746139" y="6769778"/>
            <a:ext cx="18921963" cy="282132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164" indent="0">
              <a:buNone/>
              <a:defRPr sz="9100" b="1"/>
            </a:lvl2pPr>
            <a:lvl3pPr marL="4174327" indent="0">
              <a:buNone/>
              <a:defRPr sz="8200" b="1"/>
            </a:lvl3pPr>
            <a:lvl4pPr marL="6261491" indent="0">
              <a:buNone/>
              <a:defRPr sz="7300" b="1"/>
            </a:lvl4pPr>
            <a:lvl5pPr marL="8348655" indent="0">
              <a:buNone/>
              <a:defRPr sz="7300" b="1"/>
            </a:lvl5pPr>
            <a:lvl6pPr marL="10435819" indent="0">
              <a:buNone/>
              <a:defRPr sz="7300" b="1"/>
            </a:lvl6pPr>
            <a:lvl7pPr marL="12522982" indent="0">
              <a:buNone/>
              <a:defRPr sz="7300" b="1"/>
            </a:lvl7pPr>
            <a:lvl8pPr marL="14610146" indent="0">
              <a:buNone/>
              <a:defRPr sz="7300" b="1"/>
            </a:lvl8pPr>
            <a:lvl9pPr marL="16697310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746139" y="9591098"/>
            <a:ext cx="18921963" cy="1742499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533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326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841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0429" y="1204138"/>
            <a:ext cx="14083710" cy="512458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36944" y="1204140"/>
            <a:ext cx="23931155" cy="25811958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40429" y="6328728"/>
            <a:ext cx="14083710" cy="20687371"/>
          </a:xfrm>
        </p:spPr>
        <p:txBody>
          <a:bodyPr/>
          <a:lstStyle>
            <a:lvl1pPr marL="0" indent="0">
              <a:buNone/>
              <a:defRPr sz="6400"/>
            </a:lvl1pPr>
            <a:lvl2pPr marL="2087164" indent="0">
              <a:buNone/>
              <a:defRPr sz="5500"/>
            </a:lvl2pPr>
            <a:lvl3pPr marL="4174327" indent="0">
              <a:buNone/>
              <a:defRPr sz="4600"/>
            </a:lvl3pPr>
            <a:lvl4pPr marL="6261491" indent="0">
              <a:buNone/>
              <a:defRPr sz="4100"/>
            </a:lvl4pPr>
            <a:lvl5pPr marL="8348655" indent="0">
              <a:buNone/>
              <a:defRPr sz="4100"/>
            </a:lvl5pPr>
            <a:lvl6pPr marL="10435819" indent="0">
              <a:buNone/>
              <a:defRPr sz="4100"/>
            </a:lvl6pPr>
            <a:lvl7pPr marL="12522982" indent="0">
              <a:buNone/>
              <a:defRPr sz="4100"/>
            </a:lvl7pPr>
            <a:lvl8pPr marL="14610146" indent="0">
              <a:buNone/>
              <a:defRPr sz="4100"/>
            </a:lvl8pPr>
            <a:lvl9pPr marL="16697310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735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40427" y="1211141"/>
            <a:ext cx="38527673" cy="5040577"/>
          </a:xfrm>
          <a:prstGeom prst="rect">
            <a:avLst/>
          </a:prstGeom>
        </p:spPr>
        <p:txBody>
          <a:bodyPr vert="horz" lIns="417433" tIns="208716" rIns="417433" bIns="208716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40427" y="7056810"/>
            <a:ext cx="38527673" cy="19959288"/>
          </a:xfrm>
          <a:prstGeom prst="rect">
            <a:avLst/>
          </a:prstGeom>
        </p:spPr>
        <p:txBody>
          <a:bodyPr vert="horz" lIns="417433" tIns="208716" rIns="417433" bIns="208716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140426" y="28031212"/>
            <a:ext cx="9988656" cy="1610185"/>
          </a:xfrm>
          <a:prstGeom prst="rect">
            <a:avLst/>
          </a:prstGeom>
        </p:spPr>
        <p:txBody>
          <a:bodyPr vert="horz" lIns="417433" tIns="208716" rIns="417433" bIns="2087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41C8E-D30B-4288-AF52-895ADB9E8E41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626247" y="28031212"/>
            <a:ext cx="13556033" cy="1610185"/>
          </a:xfrm>
          <a:prstGeom prst="rect">
            <a:avLst/>
          </a:prstGeom>
        </p:spPr>
        <p:txBody>
          <a:bodyPr vert="horz" lIns="417433" tIns="208716" rIns="417433" bIns="2087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679443" y="28031212"/>
            <a:ext cx="9988656" cy="1610185"/>
          </a:xfrm>
          <a:prstGeom prst="rect">
            <a:avLst/>
          </a:prstGeom>
        </p:spPr>
        <p:txBody>
          <a:bodyPr vert="horz" lIns="417433" tIns="208716" rIns="417433" bIns="2087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DCF2-D2E7-435C-A29F-C3B7589DC8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16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174327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373" indent="-1565373" algn="l" defTabSz="4174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641" indent="-1304477" algn="l" defTabSz="4174327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7909" indent="-1043582" algn="l" defTabSz="4174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073" indent="-1043582" algn="l" defTabSz="41743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2237" indent="-1043582" algn="l" defTabSz="4174327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9400" indent="-1043582" algn="l" defTabSz="4174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6564" indent="-1043582" algn="l" defTabSz="4174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3728" indent="-1043582" algn="l" defTabSz="4174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0892" indent="-1043582" algn="l" defTabSz="4174327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432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164" algn="l" defTabSz="417432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327" algn="l" defTabSz="417432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491" algn="l" defTabSz="417432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8655" algn="l" defTabSz="417432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5819" algn="l" defTabSz="417432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2982" algn="l" defTabSz="417432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146" algn="l" defTabSz="417432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7310" algn="l" defTabSz="417432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943225" y="1609725"/>
            <a:ext cx="36922075" cy="5846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43225" y="8050213"/>
            <a:ext cx="36922075" cy="1918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943225" y="28030488"/>
            <a:ext cx="9631363" cy="161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6CF2-F597-F147-83ED-D58B4274A798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179550" y="28030488"/>
            <a:ext cx="14449425" cy="161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233938" y="28030488"/>
            <a:ext cx="9631362" cy="161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0019-7C9E-354B-85B4-4F2C2682A7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58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902468" y="3747655"/>
            <a:ext cx="7920000" cy="116621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Wichtige Partner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Wer sind die wichtigsten Partner für uns?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Welche Ressourcen stellen sie uns zur Verfügung und welche Schlüsselaktivitäten führen sie aus?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Was bieten sie, das für uns unverzichtbar ist, wenn wir das Gütesiegel erreichen wollen?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Wie können diese Partner Nutzen stiften? </a:t>
            </a:r>
          </a:p>
          <a:p>
            <a:endParaRPr lang="de-DE" sz="8000" b="1" i="1" dirty="0" smtClean="0">
              <a:solidFill>
                <a:schemeClr val="tx1"/>
              </a:solidFill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902469" y="1057410"/>
            <a:ext cx="41906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467138" algn="l"/>
              </a:tabLst>
            </a:pPr>
            <a:r>
              <a:rPr lang="de-AT" sz="9600" dirty="0" smtClean="0">
                <a:solidFill>
                  <a:srgbClr val="0187CA"/>
                </a:solidFill>
                <a:latin typeface="Arial Unicode MS" charset="0"/>
                <a:ea typeface="Arial Unicode MS" charset="0"/>
                <a:cs typeface="Arial Unicode MS" charset="0"/>
              </a:rPr>
              <a:t>Unser Weg zum Gütesiegel </a:t>
            </a:r>
            <a:r>
              <a:rPr lang="de-AT" sz="9600" dirty="0" smtClean="0">
                <a:solidFill>
                  <a:srgbClr val="0187CA"/>
                </a:solidFill>
                <a:latin typeface="Arial Unicode MS" charset="0"/>
                <a:ea typeface="Arial Unicode MS" charset="0"/>
                <a:cs typeface="Arial Unicode MS" charset="0"/>
              </a:rPr>
              <a:t>20__/20__</a:t>
            </a:r>
            <a:endParaRPr lang="de-AT" sz="8000" b="1" i="1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902469" y="2808363"/>
            <a:ext cx="1980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928" y="637444"/>
            <a:ext cx="2593590" cy="3110211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8982606" y="3762110"/>
            <a:ext cx="9622165" cy="116621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Wichtige Aktivitäten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Was sind die wichtigsten Aktivitäten auf dem Weg zum Gütesiegel?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Was müssen wir unbedingt gestalten oder entwickeln?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Wie gelingt es, Maßnahmen strukturell zu verankern?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19066090" y="3762110"/>
            <a:ext cx="12601400" cy="437484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Zweck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Welchen Zweck verfolgen wir? 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Warum wollen wir das Gütesiegel Gesunde Schule Tirol erreichen? </a:t>
            </a:r>
          </a:p>
          <a:p>
            <a:endParaRPr lang="de-DE" sz="8000" b="1" i="1" dirty="0" smtClean="0">
              <a:solidFill>
                <a:schemeClr val="tx1"/>
              </a:solidFill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19066090" y="8424988"/>
            <a:ext cx="12601400" cy="56166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Nutzen </a:t>
            </a:r>
          </a:p>
          <a:p>
            <a:pPr marL="625475" indent="-625475"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Welchen Nutzen stiften wir durch unseren Weg zum Gütesiegel und für wen?</a:t>
            </a:r>
          </a:p>
          <a:p>
            <a:endParaRPr lang="de-DE" sz="8000" b="1" i="1" dirty="0" smtClean="0">
              <a:solidFill>
                <a:schemeClr val="tx1"/>
              </a:solidFill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32196639" y="3776821"/>
            <a:ext cx="9622165" cy="1164765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Partizipation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Welche Strukturen müssen wir verankern, die die Beteiligung der Schulgemeinschaft ermöglichen?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Wie  und unter welchen Umständen gelingt  echte Mitbestimmung durch die Schulgemeinschaft?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Wie können wir Betroffene zu Beteiligten machen?</a:t>
            </a:r>
          </a:p>
          <a:p>
            <a:endParaRPr lang="de-DE" sz="2400" dirty="0" smtClean="0">
              <a:solidFill>
                <a:schemeClr val="tx1"/>
              </a:solidFill>
            </a:endParaRPr>
          </a:p>
          <a:p>
            <a:pPr marL="571500" indent="-571500">
              <a:buFont typeface="Wingdings" charset="2"/>
              <a:buChar char="§"/>
            </a:pPr>
            <a:endParaRPr lang="de-DE" sz="2400" dirty="0" smtClean="0">
              <a:solidFill>
                <a:schemeClr val="tx1"/>
              </a:solidFill>
            </a:endParaRPr>
          </a:p>
          <a:p>
            <a:endParaRPr lang="de-DE" sz="8000" b="1" i="1" dirty="0" smtClean="0">
              <a:solidFill>
                <a:schemeClr val="tx1"/>
              </a:solidFill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02468" y="15841810"/>
            <a:ext cx="7920000" cy="1375352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Kommunikation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Über welche Medien und Informationskanäle erreichen wir die betroffenen Personen? 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Über welche </a:t>
            </a:r>
            <a:r>
              <a:rPr lang="de-DE" sz="2400" dirty="0">
                <a:solidFill>
                  <a:schemeClr val="tx1"/>
                </a:solidFill>
              </a:rPr>
              <a:t>Medien und Informationskanäle erreichen </a:t>
            </a:r>
            <a:r>
              <a:rPr lang="de-DE" sz="2400" dirty="0" smtClean="0">
                <a:solidFill>
                  <a:schemeClr val="tx1"/>
                </a:solidFill>
              </a:rPr>
              <a:t>wir weitere Interessensgruppen?</a:t>
            </a:r>
          </a:p>
          <a:p>
            <a:endParaRPr lang="de-DE" sz="8000" b="1" i="1" dirty="0" smtClean="0">
              <a:solidFill>
                <a:schemeClr val="tx1"/>
              </a:solidFill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8982605" y="15841810"/>
            <a:ext cx="9622165" cy="1375352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Kollaboration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Wie können wir es schaffen produktiv zusammen zu arbeiten?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Gibt es Zeitfenster, die die Zusammenarbeit erleichtern?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Wie gestalten wir eine sinnstiftende Zusammenarbeit?</a:t>
            </a:r>
          </a:p>
          <a:p>
            <a:endParaRPr lang="de-DE" sz="8000" b="1" i="1" dirty="0" smtClean="0">
              <a:solidFill>
                <a:schemeClr val="tx1"/>
              </a:solidFill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32196640" y="15841810"/>
            <a:ext cx="9622165" cy="1375352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Ressourcen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Welche Ressourcen (finanziell, personell, zeitlich) benötigen wir? 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Wie können wir es ermöglichen, dass uns diese Ressourcen zur Verfügung stehen?</a:t>
            </a:r>
            <a:endParaRPr lang="de-DE" sz="8000" dirty="0" smtClean="0">
              <a:solidFill>
                <a:schemeClr val="tx1"/>
              </a:solidFill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19066091" y="14329645"/>
            <a:ext cx="12601400" cy="74888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Kohärenz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Was macht den Weg zum Gütesiegel verstehbar, handhabbar und sinnstiftend für die beteiligten Personen ? </a:t>
            </a:r>
          </a:p>
          <a:p>
            <a:endParaRPr lang="de-DE" sz="8000" b="1" i="1" dirty="0" smtClean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9066091" y="22106508"/>
            <a:ext cx="12601400" cy="74888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6600" dirty="0" smtClean="0">
                <a:solidFill>
                  <a:srgbClr val="E09D23"/>
                </a:solidFill>
              </a:rPr>
              <a:t>Expertise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Wie stellen wir sicher, dass die notwendige Expertise (intern oder extern) verfügbar ist?</a:t>
            </a:r>
          </a:p>
          <a:p>
            <a:pPr marL="571500" indent="-571500">
              <a:buFont typeface="Wingdings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Welche Fort- und Weiterbildungsmaßnahmen sind sinnvoll?</a:t>
            </a:r>
          </a:p>
          <a:p>
            <a:endParaRPr lang="de-DE" sz="8000" b="1" i="1" dirty="0" smtClean="0">
              <a:solidFill>
                <a:schemeClr val="tx1"/>
              </a:solidFill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620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Benutzerdefiniert</PresentationFormat>
  <Paragraphs>43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Wingdings</vt:lpstr>
      <vt:lpstr>Larissa</vt:lpstr>
      <vt:lpstr>Benutzerdefiniertes Design</vt:lpstr>
      <vt:lpstr>PowerPoint-Präsentation</vt:lpstr>
    </vt:vector>
  </TitlesOfParts>
  <Company>TGKK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Partizipation</dc:title>
  <dc:creator>Wittmann Katrin</dc:creator>
  <cp:lastModifiedBy>Müller Miriam</cp:lastModifiedBy>
  <cp:revision>202</cp:revision>
  <cp:lastPrinted>2019-03-05T06:11:42Z</cp:lastPrinted>
  <dcterms:created xsi:type="dcterms:W3CDTF">2015-10-06T09:04:48Z</dcterms:created>
  <dcterms:modified xsi:type="dcterms:W3CDTF">2023-06-01T07:22:55Z</dcterms:modified>
</cp:coreProperties>
</file>